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72" r:id="rId12"/>
    <p:sldId id="273" r:id="rId13"/>
    <p:sldId id="274" r:id="rId14"/>
    <p:sldId id="267" r:id="rId15"/>
    <p:sldId id="269" r:id="rId16"/>
    <p:sldId id="270" r:id="rId17"/>
    <p:sldId id="271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65" autoAdjust="0"/>
    <p:restoredTop sz="94660"/>
  </p:normalViewPr>
  <p:slideViewPr>
    <p:cSldViewPr>
      <p:cViewPr>
        <p:scale>
          <a:sx n="118" d="100"/>
          <a:sy n="118" d="100"/>
        </p:scale>
        <p:origin x="576" y="13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9FC66-DA68-4BAA-83AA-9CD44AB6A685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F65-48AD-4696-B141-058760763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802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9FC66-DA68-4BAA-83AA-9CD44AB6A685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F65-48AD-4696-B141-058760763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123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9FC66-DA68-4BAA-83AA-9CD44AB6A685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F65-48AD-4696-B141-058760763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35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9FC66-DA68-4BAA-83AA-9CD44AB6A685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F65-48AD-4696-B141-058760763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988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9FC66-DA68-4BAA-83AA-9CD44AB6A685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F65-48AD-4696-B141-058760763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708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9FC66-DA68-4BAA-83AA-9CD44AB6A685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F65-48AD-4696-B141-058760763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2891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9FC66-DA68-4BAA-83AA-9CD44AB6A685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F65-48AD-4696-B141-058760763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352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9FC66-DA68-4BAA-83AA-9CD44AB6A685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F65-48AD-4696-B141-058760763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335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9FC66-DA68-4BAA-83AA-9CD44AB6A685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F65-48AD-4696-B141-058760763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193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9FC66-DA68-4BAA-83AA-9CD44AB6A685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F65-48AD-4696-B141-058760763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317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9FC66-DA68-4BAA-83AA-9CD44AB6A685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4F65-48AD-4696-B141-058760763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412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9FC66-DA68-4BAA-83AA-9CD44AB6A685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4F65-48AD-4696-B141-058760763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092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8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7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HKxv/cYD1u5HwN" TargetMode="External"/><Relationship Id="rId7" Type="http://schemas.openxmlformats.org/officeDocument/2006/relationships/image" Target="../media/image10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hyperlink" Target="https://cloud.mail.ru/public/JaN3/LgiWSQLGr" TargetMode="External"/><Relationship Id="rId4" Type="http://schemas.openxmlformats.org/officeDocument/2006/relationships/hyperlink" Target="https://cloud.mail.ru/public/7m1h/95WCH258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6024" y="2132856"/>
            <a:ext cx="7772400" cy="1860025"/>
          </a:xfrm>
        </p:spPr>
        <p:txBody>
          <a:bodyPr>
            <a:prstTxWarp prst="textInflateTop">
              <a:avLst/>
            </a:prstTxWarp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«ЕСТЬ ТАКАЯ ПРОФЕССИЯ </a:t>
            </a:r>
            <a:b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ПОЖАРНЫЙ»</a:t>
            </a:r>
            <a:endParaRPr lang="ru-RU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013176"/>
            <a:ext cx="6400800" cy="292717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Подготовила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Воспитатель 1категории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Козлова Валентина Сергеевна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308251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Муниципальное Дошкольное </a:t>
            </a:r>
            <a:r>
              <a:rPr lang="ru-RU" b="1" dirty="0">
                <a:solidFill>
                  <a:srgbClr val="FFFF00"/>
                </a:solidFill>
              </a:rPr>
              <a:t>О</a:t>
            </a:r>
            <a:r>
              <a:rPr lang="ru-RU" b="1" dirty="0" smtClean="0">
                <a:solidFill>
                  <a:srgbClr val="FFFF00"/>
                </a:solidFill>
              </a:rPr>
              <a:t>бразовательное Учреждение 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Детский сад №32  «Аленький цветочек»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Ивановская область </a:t>
            </a:r>
            <a:r>
              <a:rPr lang="ru-RU" b="1" dirty="0">
                <a:solidFill>
                  <a:srgbClr val="FFFF00"/>
                </a:solidFill>
              </a:rPr>
              <a:t>К</a:t>
            </a:r>
            <a:r>
              <a:rPr lang="ru-RU" b="1" dirty="0" smtClean="0">
                <a:solidFill>
                  <a:srgbClr val="FFFF00"/>
                </a:solidFill>
              </a:rPr>
              <a:t>омсомольский район  </a:t>
            </a:r>
            <a:r>
              <a:rPr lang="ru-RU" b="1" dirty="0" err="1" smtClean="0">
                <a:solidFill>
                  <a:srgbClr val="FFFF00"/>
                </a:solidFill>
              </a:rPr>
              <a:t>с.Писцово</a:t>
            </a:r>
            <a:r>
              <a:rPr lang="ru-RU" b="1" dirty="0" smtClean="0">
                <a:solidFill>
                  <a:srgbClr val="FFFF00"/>
                </a:solidFill>
              </a:rPr>
              <a:t> ул. Ярославская д. 4а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231581"/>
            <a:ext cx="7920880" cy="76944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-1261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Педагогический проект</a:t>
            </a:r>
            <a:endParaRPr lang="ru-RU" sz="4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Neizvesten-Pro-pozharnyh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99216" y="61978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23166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826"/>
    </mc:Choice>
    <mc:Fallback>
      <p:transition spd="slow" advTm="9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72 0.60954 C 0.36077 0.60074 0.35487 0.59473 0.35209 0.58594 C 0.35001 0.57969 0.34775 0.57137 0.34688 0.56489 C 0.34653 0.56188 0.34636 0.55633 0.34514 0.55309 C 0.34098 0.54245 0.3356 0.53274 0.33091 0.52233 C 0.32657 0.51261 0.32292 0.50313 0.31754 0.49411 C 0.31494 0.4837 0.31181 0.47491 0.30695 0.46588 C 0.304 0.4601 0.30313 0.45362 0.30001 0.44807 C 0.29758 0.43211 0.29462 0.41638 0.29115 0.40088 C 0.28976 0.37683 0.28317 0.353 0.27518 0.33126 C 0.27327 0.32038 0.27014 0.31067 0.26633 0.30072 C 0.26459 0.28638 0.25955 0.27458 0.2566 0.2607 C 0.25539 0.24682 0.25035 0.2341 0.2441 0.22277 C 0.24289 0.21513 0.24046 0.20727 0.23716 0.20056 C 0.23629 0.19709 0.23577 0.19431 0.23438 0.19108 C 0.23317 0.18807 0.23004 0.18275 0.23004 0.18275 C 0.22865 0.17558 0.22587 0.16841 0.22379 0.16147 C 0.2231 0.15406 0.2231 0.15083 0.22032 0.14504 C 0.21997 0.14042 0.22014 0.13556 0.21945 0.13093 C 0.21893 0.12723 0.21667 0.12029 0.21667 0.12029 C 0.21598 0.11058 0.21442 0.10179 0.2132 0.09207 C 0.21303 0.08259 0.21615 0.02105 0.20973 -0.00462 C 0.20921 -0.01272 0.20921 -0.02544 0.20348 -0.03053 C 0.19688 -0.02706 0.19323 -0.02058 0.18751 -0.01526 C 0.18317 -0.0067 0.18525 -0.01064 0.18126 -0.00347 C 0.18056 -0.00046 0.18056 0.00301 0.17952 0.00602 C 0.17848 0.00903 0.17657 0.01134 0.17518 0.01412 C 0.17362 0.00903 0.17171 0.00417 0.17067 -0.00115 C 0.16858 -0.01249 0.16823 -0.02336 0.16181 -0.03192 C 0.15921 -0.04233 0.15869 -0.03886 0.14862 -0.03654 C 0.14306 -0.03284 0.13942 -0.02613 0.13438 -0.02128 C 0.1323 -0.01226 0.12917 -0.00809 0.12205 -0.00578 C 0.1191 -0.00485 0.1132 -0.00347 0.1132 -0.00347 C 0.11112 -0.00393 0.10869 -0.00323 0.10695 -0.00462 C 0.10591 -0.00555 0.10626 -0.00786 0.10608 -0.00948 C 0.10469 -0.01873 0.10417 -0.02544 0.10001 -0.03307 C 0.09966 -0.03469 0.09966 -0.03654 0.09896 -0.0377 C 0.09844 -0.03863 0.09688 -0.03793 0.09636 -0.03886 C 0.09341 -0.04395 0.09636 -0.04996 0.08924 -0.05297 C 0.08369 -0.05251 0.07518 -0.05297 0.06893 -0.05065 C 0.06615 -0.04973 0.06094 -0.04718 0.06094 -0.04718 C 0.05834 -0.04487 0.05643 -0.04233 0.05383 -0.04001 C 0.05226 -0.03354 0.05261 -0.03053 0.04862 -0.02706 C 0.04758 -0.0229 0.04567 -0.01896 0.0441 -0.01526 C 0.04306 -0.01295 0.04063 -0.00832 0.04063 -0.00832 C 0.03785 0.00324 0.04219 -0.01249 0.03716 -0.00231 C 0.03369 0.00463 0.03924 0.00116 0.03351 0.00347 C 0.02935 0.00949 0.02466 0.00671 0.01858 0.00602 C 0.01303 0.00324 0.00608 -4.16378E-6 8.88889E-6 -4.16378E-6 " pathEditMode="relative" ptsTypes="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  <p:bldP spid="5" grpId="0"/>
    </p:bldLst>
  </p:timing>
  <p:extLst mod="1">
    <p:ext uri="{E180D4A7-C9FB-4DFB-919C-405C955672EB}">
      <p14:showEvtLst xmlns:p14="http://schemas.microsoft.com/office/powerpoint/2010/main" xmlns="">
        <p14:playEvt time="2216" objId="7"/>
        <p14:seekEvt time="8866" objId="7" seek="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Виды детской деятельности: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Познавательно – исследовательская: </a:t>
            </a:r>
            <a:endParaRPr lang="ru-RU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Наблюдение 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 целью ознакомления с пожарной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сигна-лизацией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 детском саду. </a:t>
            </a:r>
            <a:endParaRPr lang="ru-RU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Н.О.Д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: Тема «Российские пожарные – верные стражи огня». </a:t>
            </a:r>
            <a:endParaRPr lang="ru-RU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Рассматривание 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картин из серии «Пожар». </a:t>
            </a:r>
            <a:endParaRPr lang="ru-RU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Просмотр 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мультфильмов </a:t>
            </a:r>
            <a:r>
              <a:rPr lang="ru-RU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</a:t>
            </a:r>
            <a:r>
              <a:rPr lang="ru-RU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Приключения «Алека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Лёлека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Пожар», «Пожарный грузовик», «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Смешарики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Азбука безопасности». </a:t>
            </a:r>
            <a:endParaRPr lang="ru-RU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Показ 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электронной викторины «Мы рождены спасать людей». </a:t>
            </a:r>
            <a:endParaRPr lang="ru-RU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Показ 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слайдовой презентации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«Пожарная техника ».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8908279"/>
      </p:ext>
    </p:extLst>
  </p:cSld>
  <p:clrMapOvr>
    <a:masterClrMapping/>
  </p:clrMapOvr>
  <p:transition spd="slow" advTm="11150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Ознакомление со средствами пожаротушения 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 ДОУ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57" y="1340769"/>
            <a:ext cx="3744414" cy="28083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4149080"/>
            <a:ext cx="3635896" cy="2726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3520" y="1412776"/>
            <a:ext cx="3648405" cy="2736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2507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19868">
        <p14:flash/>
      </p:transition>
    </mc:Choice>
    <mc:Fallback>
      <p:transition spd="slow" advTm="19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74" y="-17688"/>
            <a:ext cx="4451570" cy="3014640"/>
          </a:xfr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427984" y="3573016"/>
            <a:ext cx="4716016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73016"/>
            <a:ext cx="4716016" cy="3284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2996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119" y="3044084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Просмотр презентации «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ожарная техника» 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679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9476">
        <p:blinds dir="vert"/>
      </p:transition>
    </mc:Choice>
    <mc:Fallback>
      <p:transition spd="slow" advTm="947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Выставка рисунков 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77127">
            <a:off x="238138" y="2030319"/>
            <a:ext cx="4459379" cy="33445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34217">
            <a:off x="5108631" y="2183399"/>
            <a:ext cx="4355976" cy="3266982"/>
          </a:xfrm>
          <a:prstGeom prst="rect">
            <a:avLst/>
          </a:prstGeom>
        </p:spPr>
      </p:pic>
      <p:pic>
        <p:nvPicPr>
          <p:cNvPr id="6" name="Picture 2" descr="C:\Users\сергей\Desktop\0_a2f2e_4c674a3f_orig.jp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49080"/>
            <a:ext cx="33337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659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9574">
        <p:blinds dir="vert"/>
      </p:transition>
    </mc:Choice>
    <mc:Fallback>
      <p:transition spd="slow" advTm="1957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Экскурсия в 29 пожарно- спасательную часть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ергей\Desktop\проэкт пожар\DSCN27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1764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ргей\Desktop\проэкт пожар\DSCN27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0725" y="3861048"/>
            <a:ext cx="3459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ергей\Desktop\проэкт пожар\DSCN27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5389" y="1445143"/>
            <a:ext cx="2995856" cy="228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ергей\Desktop\2482378-9e9df25e608aac7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089" y="3469732"/>
            <a:ext cx="25146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97765837"/>
      </p:ext>
    </p:extLst>
  </p:cSld>
  <p:clrMapOvr>
    <a:masterClrMapping/>
  </p:clrMapOvr>
  <p:transition spd="slow" advTm="1458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ергей\Desktop\проэкт пожар\DSCN25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278399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ергей\Desktop\проэкт пожар\DSCN27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1696"/>
            <a:ext cx="3707904" cy="278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ергей\Desktop\проэкт пожар\DSCN27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57395"/>
            <a:ext cx="3600400" cy="27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ергей\Desktop\проэкт пожар\DSCN27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384376" cy="253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сергей\Desktop\0_a2f2e_4c674a3f_orig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6832"/>
            <a:ext cx="33337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27265690"/>
      </p:ext>
    </p:extLst>
  </p:cSld>
  <p:clrMapOvr>
    <a:masterClrMapping/>
  </p:clrMapOvr>
  <p:transition spd="slow" advTm="1749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сергей\Desktop\проэкт пожар\DSCN2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06490" cy="308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ергей\Desktop\проэкт пожар\DSCN27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66576"/>
            <a:ext cx="4788024" cy="35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ергей\Desktop\проэкт пожар\DSCN27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0495"/>
            <a:ext cx="4499857" cy="296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сергей\Desktop\Firefighters-6095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81724"/>
            <a:ext cx="2994645" cy="35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9057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20831">
        <p14:ripple/>
      </p:transition>
    </mc:Choice>
    <mc:Fallback>
      <p:transition spd="slow" advTm="208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Чтение художественной литературы.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Н.О.Д</a:t>
            </a:r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Заучивание стихотворения В. </a:t>
            </a:r>
            <a:r>
              <a:rPr lang="ru-RU" sz="19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Нищева</a:t>
            </a:r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«Если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сильно пахнет дымом»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Беседа "Как нужно правильно вести себя при пожаре,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землетрясении, наводнении?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Беседа о героической профессии спасателей.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Беседа «Огонь добрый и огонь злой».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Беседа «Важная профессия - пожарный»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Беседа «Пожарный – герой, он с огнем вступает в бой»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Беседа «Правила поведения при пожаре»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Беседы: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«Чем опасен дым?»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«Почему огонь называют другом и врагом человека?»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«Какие я знаю номера телефонов экстренных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служб?»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Заучивание и загадывание загадок о профессиях.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Знакомство с «огненными» пословицами и</a:t>
            </a:r>
          </a:p>
          <a:p>
            <a:r>
              <a:rPr lang="ru-RU" sz="1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поговорками, считалками.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33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Tm="31215">
        <p14:honeycomb/>
      </p:transition>
    </mc:Choice>
    <mc:Fallback>
      <p:transition spd="slow" advTm="31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Результат: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 детей сформируются представления и знания о труде взрослых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героической профессии пожарного. </a:t>
            </a:r>
          </a:p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Познакомиться с историей пожарной охраны. 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Уточнить умения соблюдать правила поведения в экстремальной ситуации (пожар, землетрясение, наводнение). 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Закрепить знания о профессиональных трудовых действиях, орудиях труда людей данных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профессий.</a:t>
            </a:r>
          </a:p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Закрепить домашний адрес, номера телефонов экстренных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служб.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1430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26115">
        <p14:glitter pattern="hexagon"/>
      </p:transition>
    </mc:Choice>
    <mc:Fallback>
      <p:transition spd="slow" advTm="26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Используемый материал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cloud.mail.ru/public/HKxv/cYD1u5HwN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cloud.mail.ru/public/7m1h/95WCH2581</a:t>
            </a:r>
            <a:endParaRPr lang="ru-RU" dirty="0" smtClean="0"/>
          </a:p>
          <a:p>
            <a:r>
              <a:rPr lang="en-US" dirty="0">
                <a:hlinkClick r:id="rId5"/>
              </a:rPr>
              <a:t>https</a:t>
            </a:r>
            <a:r>
              <a:rPr lang="en-US" dirty="0" smtClean="0">
                <a:hlinkClick r:id="rId5"/>
              </a:rPr>
              <a:t>://cloud.mail.ru/public/JaN3/LgiWSQLGr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сергей\Desktop\05ff5ebd78ab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53844"/>
            <a:ext cx="1763688" cy="240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ргей\Desktop\2480300-c8af676e422d0e21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48680"/>
            <a:ext cx="1393924" cy="110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390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1407">
        <p14:vortex dir="r"/>
      </p:transition>
    </mc:Choice>
    <mc:Fallback>
      <p:transition spd="slow" advTm="114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Stop">
              <a:avLst/>
            </a:prstTxWarp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Актуальность темы 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/>
              </a:rPr>
              <a:t>П</a:t>
            </a:r>
            <a:r>
              <a:rPr lang="ru-RU" b="1" i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/>
              </a:rPr>
              <a:t>ротивопожарная безопасность - одна из обязательных составляющих среды, в которой растет ребенок. Она включает в себя требования к устройству помещения и противопожарную грамотность – поведение, снижающее риск возникновения пожаров, и навыки, необходимые для действий в экстремальных ситуациях, профилактике пожаров и знакомству с профессией пожарного посвящен данный проект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1966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3995">
        <p:fade/>
      </p:transition>
    </mc:Choice>
    <mc:Fallback>
      <p:transition spd="med" advTm="239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prstTxWarp prst="textSlantDown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Спасибо за внимание 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198" y="3933056"/>
            <a:ext cx="3333750" cy="3333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332656"/>
            <a:ext cx="3624064" cy="2718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74394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1763">
        <p14:flip dir="r"/>
      </p:transition>
    </mc:Choice>
    <mc:Fallback>
      <p:transition spd="slow" advTm="117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179512" y="3068960"/>
            <a:ext cx="8229600" cy="3447256"/>
          </a:xfrm>
        </p:spPr>
        <p:txBody>
          <a:bodyPr>
            <a:normAutofit/>
          </a:bodyPr>
          <a:lstStyle/>
          <a:p>
            <a:pPr algn="l"/>
            <a:r>
              <a:rPr lang="ru-RU" sz="3600" b="1" i="1" u="sng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Цель проекта</a:t>
            </a:r>
            <a:r>
              <a:rPr lang="ru-RU" sz="3600" b="1" u="sng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</a:t>
            </a: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Развивать у детей чувство сопричастности с миром взрослых через знакомство с 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профессией:  пожарный.</a:t>
            </a: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8686800" cy="2996952"/>
          </a:xfrm>
        </p:spPr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</a:t>
            </a:r>
            <a:r>
              <a:rPr lang="ru-RU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Проблема:</a:t>
            </a:r>
          </a:p>
          <a:p>
            <a:pPr marL="0" indent="0" algn="r"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 беседы с детьми стало понятно, что они имеют поверхностные представления о профессиях пожарный поэтому  решили познакомить детей с этой профессией поближе:</a:t>
            </a: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5" name="Picture 3" descr="C:\Users\сергей\Desktop\2482378-9e9df25e608aac7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1513" y="3349625"/>
            <a:ext cx="25146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73419584"/>
      </p:ext>
    </p:extLst>
  </p:cSld>
  <p:clrMapOvr>
    <a:masterClrMapping/>
  </p:clrMapOvr>
  <p:transition spd="slow" advTm="258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517632" cy="90872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проекта </a:t>
            </a:r>
            <a:endParaRPr lang="ru-RU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59632" y="1124744"/>
            <a:ext cx="7427168" cy="5001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Образовательные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Познакомить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детей с историей пожарной охраны.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Закреплять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профессиональные трудовые действия, орудия труда людей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данной профессии,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технику на службе у человека. Закреплять домашний адрес,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номер телефона экстренной службы(01) </a:t>
            </a:r>
          </a:p>
          <a:p>
            <a:pPr marL="0" indent="0"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Развивающие:</a:t>
            </a:r>
          </a:p>
          <a:p>
            <a:pPr marL="0" indent="0"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Развивать познавательную активность, интеллектуальную инициативу. Развивать умение определять возможные методы решения проблемы с помощью взрослого, а затем и самостоятельно. Развивать умение отображать трудовую деятельность человека в рисунках .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Развивать любознательность, наблюдательность. 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Воспитательные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Воспитывать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уважение к людям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мужественной и героической профессии,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чувство гордости за людей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данной профессии.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1256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1118">
        <p:split orient="vert"/>
      </p:transition>
    </mc:Choice>
    <mc:Fallback>
      <p:transition spd="slow" advTm="3111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82" y="0"/>
            <a:ext cx="5292080" cy="223224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Участники проекта</a:t>
            </a:r>
            <a:b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Воспитанники  МБДОУ Д/С№32 </a:t>
            </a:r>
            <a:b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«Аленький цветочек»</a:t>
            </a:r>
            <a:b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старшая группа «Непоседы»,</a:t>
            </a:r>
            <a:b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воспитатели,  родители</a:t>
            </a:r>
            <a:r>
              <a:rPr lang="ru-RU" sz="2800" dirty="0" smtClean="0"/>
              <a:t>.  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23928" y="2996952"/>
            <a:ext cx="5112568" cy="30963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lvl="1" indent="0">
              <a:buNone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Тип проекта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marL="457200" lvl="1" indent="0">
              <a:buNone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информационно-практический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marL="457200" lvl="1" indent="0">
              <a:buNone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краткосрочный 1 неделя,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групповой. </a:t>
            </a:r>
          </a:p>
        </p:txBody>
      </p:sp>
      <p:pic>
        <p:nvPicPr>
          <p:cNvPr id="2050" name="Picture 2" descr="C:\Users\сергей\Desktop\0_a2f2e_4c674a3f_orig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33337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1182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2893">
        <p14:reveal/>
      </p:transition>
    </mc:Choice>
    <mc:Fallback>
      <p:transition spd="slow" advTm="12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r>
              <a:rPr lang="ru-RU" b="1" u="sng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Планируемый результат:</a:t>
            </a:r>
            <a:endParaRPr lang="ru-RU" b="1" u="sng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У детей сформируются представления и знания о труде взрослых </a:t>
            </a:r>
            <a:r>
              <a:rPr lang="ru-RU" dirty="0" smtClean="0">
                <a:solidFill>
                  <a:srgbClr val="FFFF00"/>
                </a:solidFill>
              </a:rPr>
              <a:t>героической профессии: «пожарного».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Дети смогут: Познакомиться с историей пожарной охраны. </a:t>
            </a: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Закрепить </a:t>
            </a:r>
            <a:r>
              <a:rPr lang="ru-RU" dirty="0">
                <a:solidFill>
                  <a:srgbClr val="FFFF00"/>
                </a:solidFill>
              </a:rPr>
              <a:t>знания о профессиональных трудовых действиях, </a:t>
            </a:r>
            <a:r>
              <a:rPr lang="ru-RU" dirty="0" smtClean="0">
                <a:solidFill>
                  <a:srgbClr val="FFFF00"/>
                </a:solidFill>
              </a:rPr>
              <a:t>орудии </a:t>
            </a:r>
            <a:r>
              <a:rPr lang="ru-RU" dirty="0">
                <a:solidFill>
                  <a:srgbClr val="FFFF00"/>
                </a:solidFill>
              </a:rPr>
              <a:t>труда людей </a:t>
            </a:r>
            <a:r>
              <a:rPr lang="ru-RU" dirty="0" smtClean="0">
                <a:solidFill>
                  <a:srgbClr val="FFFF00"/>
                </a:solidFill>
              </a:rPr>
              <a:t>данной профессии, </a:t>
            </a:r>
            <a:r>
              <a:rPr lang="ru-RU" dirty="0">
                <a:solidFill>
                  <a:srgbClr val="FFFF00"/>
                </a:solidFill>
              </a:rPr>
              <a:t>о технике на службе у человека. Закрепить домашний адрес, номера телефонов </a:t>
            </a:r>
            <a:r>
              <a:rPr lang="ru-RU" dirty="0" smtClean="0">
                <a:solidFill>
                  <a:srgbClr val="FFFF00"/>
                </a:solidFill>
              </a:rPr>
              <a:t>экстренной службы. </a:t>
            </a:r>
            <a:r>
              <a:rPr lang="ru-RU" dirty="0">
                <a:solidFill>
                  <a:srgbClr val="FFFF00"/>
                </a:solidFill>
              </a:rPr>
              <a:t>Происходит: Гармонизация отношений между взрослыми и детьми. Развитие познавательной активности детей. </a:t>
            </a:r>
          </a:p>
        </p:txBody>
      </p:sp>
      <p:pic>
        <p:nvPicPr>
          <p:cNvPr id="4098" name="Picture 2" descr="C:\Users\сергей\Desktop\2480300-c8af676e422d0e2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4405" y="7707"/>
            <a:ext cx="221932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9225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26460">
        <p14:reveal/>
      </p:transition>
    </mc:Choice>
    <mc:Fallback>
      <p:transition spd="slow" advTm="26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045" y="21095"/>
            <a:ext cx="8229600" cy="1052736"/>
          </a:xfrm>
        </p:spPr>
        <p:txBody>
          <a:bodyPr>
            <a:norm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Линия развития личности: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836712"/>
            <a:ext cx="2267744" cy="4653136"/>
          </a:xfrm>
          <a:prstGeom prst="rect">
            <a:avLst/>
          </a:prstGeom>
          <a:noFill/>
          <a:effectLst>
            <a:glow>
              <a:schemeClr val="bg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>
                <a:solidFill>
                  <a:schemeClr val="accent1"/>
                </a:solidFill>
              </a:ln>
            </a:endParaRPr>
          </a:p>
          <a:p>
            <a:pPr algn="ctr"/>
            <a:endParaRPr lang="ru-RU" dirty="0">
              <a:ln>
                <a:solidFill>
                  <a:schemeClr val="accent1"/>
                </a:solidFill>
              </a:ln>
            </a:endParaRPr>
          </a:p>
          <a:p>
            <a:pPr algn="ctr"/>
            <a:endParaRPr lang="ru-RU" dirty="0" smtClean="0">
              <a:ln>
                <a:solidFill>
                  <a:schemeClr val="accent1"/>
                </a:solidFill>
              </a:ln>
            </a:endParaRPr>
          </a:p>
          <a:p>
            <a:pPr algn="ctr"/>
            <a:endParaRPr lang="ru-RU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7103" y="908720"/>
            <a:ext cx="2236643" cy="465313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>
                <a:solidFill>
                  <a:srgbClr val="FF0000"/>
                </a:solidFill>
              </a:rPr>
              <a:t>Познавательное развитие: </a:t>
            </a:r>
            <a:r>
              <a:rPr lang="ru-RU" sz="2000" dirty="0" err="1" smtClean="0">
                <a:solidFill>
                  <a:schemeClr val="tx1"/>
                </a:solidFill>
              </a:rPr>
              <a:t>Систематизироват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знания развития познавательных интересов </a:t>
            </a:r>
            <a:r>
              <a:rPr lang="ru-RU" sz="2000" dirty="0" smtClean="0">
                <a:solidFill>
                  <a:schemeClr val="tx1"/>
                </a:solidFill>
              </a:rPr>
              <a:t>о </a:t>
            </a:r>
            <a:r>
              <a:rPr lang="ru-RU" sz="2000" dirty="0">
                <a:solidFill>
                  <a:schemeClr val="tx1"/>
                </a:solidFill>
              </a:rPr>
              <a:t>труде взрослых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героических </a:t>
            </a:r>
            <a:r>
              <a:rPr lang="ru-RU" sz="2000" dirty="0">
                <a:solidFill>
                  <a:schemeClr val="tx1"/>
                </a:solidFill>
              </a:rPr>
              <a:t>профессий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33746" y="1628799"/>
            <a:ext cx="2237081" cy="526745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8164" y="1321296"/>
            <a:ext cx="226774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u="sng" dirty="0">
                <a:solidFill>
                  <a:srgbClr val="FF0000"/>
                </a:solidFill>
              </a:rPr>
              <a:t>Физическое</a:t>
            </a:r>
            <a:r>
              <a:rPr lang="ru-RU" sz="2300" dirty="0"/>
              <a:t> </a:t>
            </a:r>
            <a:r>
              <a:rPr lang="ru-RU" sz="2300" b="1" u="sng" dirty="0">
                <a:solidFill>
                  <a:srgbClr val="FF0000"/>
                </a:solidFill>
              </a:rPr>
              <a:t>развитие: </a:t>
            </a:r>
            <a:r>
              <a:rPr lang="ru-RU" sz="2000" dirty="0"/>
              <a:t>Развивать потребность в положительном эмоциональном фоне при общении со сверстниками и взрослыми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85908" y="1178848"/>
            <a:ext cx="2210901" cy="530120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248611" y="1178848"/>
            <a:ext cx="221119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Социальное развитие: </a:t>
            </a:r>
            <a:r>
              <a:rPr lang="ru-RU" dirty="0"/>
              <a:t>Развивать навыки свободного межличностного общения, чувство взаимопомощи и коллективизма. Учить осознавать функции речи (культура общения во время проведения разных видов трудовой деятельности) Повысить уровень коммуникативной компетентности через увлечённость общим делом.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3033" y="1586488"/>
            <a:ext cx="22370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rgbClr val="FF0000"/>
                </a:solidFill>
              </a:rPr>
              <a:t>Эстетическое развитие: </a:t>
            </a:r>
            <a:r>
              <a:rPr lang="ru-RU" sz="2000" dirty="0"/>
              <a:t>Углубленно приобщать к труду через чтение художественной литературы о труде людей данных профессий. Умение отображать трудовую деятельность человека в рисунках и поделках.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02859769"/>
      </p:ext>
    </p:extLst>
  </p:cSld>
  <p:clrMapOvr>
    <a:masterClrMapping/>
  </p:clrMapOvr>
  <p:transition spd="slow" advTm="1677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44408" cy="3559026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rgbClr val="FFFF00"/>
                </a:solidFill>
              </a:rPr>
              <a:t>                                    Этапы проекта: 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подготовительный,</a:t>
            </a:r>
            <a:b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организационный, заключительный. </a:t>
            </a:r>
            <a:b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FFFF00"/>
                </a:solidFill>
              </a:rPr>
              <a:t>Ход реализации проекта: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FFFF00"/>
                </a:solidFill>
                <a:cs typeface="Browallia New" panose="020B0604020202020204" pitchFamily="34" charset="-34"/>
              </a:rPr>
              <a:t>Подбор познавательной и художественной литературы, иллюстраций, создание картотеки художественной литературы по теме проекта. </a:t>
            </a:r>
            <a:br>
              <a:rPr lang="ru-RU" sz="2000" b="1" dirty="0" smtClean="0">
                <a:solidFill>
                  <a:srgbClr val="FFFF00"/>
                </a:solidFill>
                <a:cs typeface="Browallia New" panose="020B0604020202020204" pitchFamily="34" charset="-34"/>
              </a:rPr>
            </a:br>
            <a:r>
              <a:rPr lang="ru-RU" sz="2000" b="1" dirty="0" smtClean="0">
                <a:solidFill>
                  <a:srgbClr val="FFFF00"/>
                </a:solidFill>
                <a:cs typeface="Browallia New" panose="020B0604020202020204" pitchFamily="34" charset="-34"/>
              </a:rPr>
              <a:t> Анализ уровня знаний, проведение опроса детей по теме проекта.  Обсуждение проекта с детьми, составление модели трёх вопросов. Разработка занимательной деятельности с детьми. </a:t>
            </a:r>
            <a:br>
              <a:rPr lang="ru-RU" sz="2000" b="1" dirty="0" smtClean="0">
                <a:solidFill>
                  <a:srgbClr val="FFFF00"/>
                </a:solidFill>
                <a:cs typeface="Browallia New" panose="020B0604020202020204" pitchFamily="34" charset="-34"/>
              </a:rPr>
            </a:br>
            <a:r>
              <a:rPr lang="ru-RU" sz="2000" b="1" dirty="0" smtClean="0">
                <a:solidFill>
                  <a:srgbClr val="FFFF00"/>
                </a:solidFill>
                <a:cs typeface="Browallia New" panose="020B0604020202020204" pitchFamily="34" charset="-34"/>
              </a:rPr>
              <a:t> Чтение познавательной литературы по теме., заучивание загадок и стихов о профессиях, пословиц и поговорок о труде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284985"/>
            <a:ext cx="8229600" cy="64807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      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Модель трёх вопросов: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C:\Users\сергей\Desktop\anifireman21b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1" y="1628800"/>
            <a:ext cx="1691680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5124634"/>
              </p:ext>
            </p:extLst>
          </p:nvPr>
        </p:nvGraphicFramePr>
        <p:xfrm>
          <a:off x="0" y="3789040"/>
          <a:ext cx="9144000" cy="311335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059832"/>
                <a:gridCol w="3036168"/>
                <a:gridCol w="3048000"/>
              </a:tblGrid>
              <a:tr h="576064">
                <a:tc>
                  <a:txBody>
                    <a:bodyPr/>
                    <a:lstStyle/>
                    <a:p>
                      <a:r>
                        <a:rPr lang="ru-RU" dirty="0" smtClean="0"/>
                        <a:t>Что мы знаем?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Что хотим узнать?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 будем узнавать?</a:t>
                      </a:r>
                      <a:endParaRPr lang="ru-RU" dirty="0"/>
                    </a:p>
                  </a:txBody>
                  <a:tcPr/>
                </a:tc>
              </a:tr>
              <a:tr h="253729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Пожарные и спасатели – они смелые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Они спасают людей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Это интересные профессии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При пожаре звонить 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Что надо пожарным (спасателям) для работы?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Как стать пожарным?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Какие животные помогают спасать?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Спросить у взрослых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Сходить на экскурсию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Прочитать в книге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Посмотреть в компьютере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Посмотреть передачу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347870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29275">
        <p:circle/>
      </p:transition>
    </mc:Choice>
    <mc:Fallback>
      <p:transition spd="slow" advTm="292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Работа с родителями по взаимодействию в рамках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Сбор информации к теме недели (иллюстрации, художественные произведения). </a:t>
            </a:r>
            <a:endParaRPr lang="ru-RU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Консультация для родителей на тему: «Профессия пожарный" </a:t>
            </a:r>
            <a:endParaRPr lang="ru-RU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Информация для родителей на тему: «Порядок действий при возникновении пожара» </a:t>
            </a:r>
            <a:endParaRPr lang="ru-RU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Консультация для родителей на тему: «Экстремальная ситуация: пожар!"» </a:t>
            </a:r>
            <a:endParaRPr lang="ru-RU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Консультация для родителей на противопожарную тему: «Помните об опасности возникновения пожара в доме» </a:t>
            </a:r>
            <a:endParaRPr lang="ru-RU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Беседа с родителями на тему: «Расскажите детям о профессии пожарного спасателя».</a:t>
            </a:r>
            <a:endParaRPr lang="ru-RU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88263337"/>
      </p:ext>
    </p:extLst>
  </p:cSld>
  <p:clrMapOvr>
    <a:masterClrMapping/>
  </p:clrMapOvr>
  <p:transition spd="slow" advTm="2272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.8|2.3|1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8|3.5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1.1|0.9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6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1|2.4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1.8|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8|2.4|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0.8|1.2|1.4|1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0.9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|1.3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</TotalTime>
  <Words>832</Words>
  <Application>Microsoft Office PowerPoint</Application>
  <PresentationFormat>Экран (4:3)</PresentationFormat>
  <Paragraphs>101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«ЕСТЬ ТАКАЯ ПРОФЕССИЯ  ПОЖАРНЫЙ»</vt:lpstr>
      <vt:lpstr>Актуальность темы </vt:lpstr>
      <vt:lpstr>Цель проекта: Развивать у детей чувство сопричастности с миром взрослых через знакомство с профессией:  пожарный. </vt:lpstr>
      <vt:lpstr>Задачи проекта </vt:lpstr>
      <vt:lpstr>Участники проекта Воспитанники  МБДОУ Д/С№32  «Аленький цветочек» старшая группа «Непоседы», воспитатели,  родители.   </vt:lpstr>
      <vt:lpstr>Планируемый результат:</vt:lpstr>
      <vt:lpstr>Линия развития личности:</vt:lpstr>
      <vt:lpstr>                                    Этапы проекта: подготовительный,                                      организационный, заключительный.  Ход реализации проекта:   Подбор познавательной и художественной литературы, иллюстраций, создание картотеки художественной литературы по теме проекта.   Анализ уровня знаний, проведение опроса детей по теме проекта.  Обсуждение проекта с детьми, составление модели трёх вопросов. Разработка занимательной деятельности с детьми.   Чтение познавательной литературы по теме., заучивание загадок и стихов о профессиях, пословиц и поговорок о труде.</vt:lpstr>
      <vt:lpstr>Работа с родителями по взаимодействию в рамках проекта:</vt:lpstr>
      <vt:lpstr>Виды детской деятельности:</vt:lpstr>
      <vt:lpstr>Ознакомление со средствами пожаротушения в ДОУ</vt:lpstr>
      <vt:lpstr>Слайд 12</vt:lpstr>
      <vt:lpstr>Выставка рисунков </vt:lpstr>
      <vt:lpstr>Экскурсия в 29 пожарно- спасательную часть</vt:lpstr>
      <vt:lpstr>Слайд 15</vt:lpstr>
      <vt:lpstr>Слайд 16</vt:lpstr>
      <vt:lpstr>Чтение художественной литературы. </vt:lpstr>
      <vt:lpstr>Результат:</vt:lpstr>
      <vt:lpstr>Используемый материал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ЕСТЬ ТАКАЯ ПРОФЕССИЯ  ПОЖАРНЫЙ.</dc:title>
  <dc:creator>сергей</dc:creator>
  <cp:lastModifiedBy>Учитель</cp:lastModifiedBy>
  <cp:revision>43</cp:revision>
  <dcterms:created xsi:type="dcterms:W3CDTF">2016-04-26T15:57:03Z</dcterms:created>
  <dcterms:modified xsi:type="dcterms:W3CDTF">2020-12-25T19:58:41Z</dcterms:modified>
</cp:coreProperties>
</file>